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0058400" cy="7772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0" name="Shape 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Helvetica Neue"/>
      </a:defRPr>
    </a:lvl1pPr>
    <a:lvl2pPr indent="228600" latinLnBrk="0">
      <a:defRPr sz="1200">
        <a:latin typeface="+mn-lt"/>
        <a:ea typeface="+mn-ea"/>
        <a:cs typeface="+mn-cs"/>
        <a:sym typeface="Helvetica Neue"/>
      </a:defRPr>
    </a:lvl2pPr>
    <a:lvl3pPr indent="457200" latinLnBrk="0">
      <a:defRPr sz="1200">
        <a:latin typeface="+mn-lt"/>
        <a:ea typeface="+mn-ea"/>
        <a:cs typeface="+mn-cs"/>
        <a:sym typeface="Helvetica Neue"/>
      </a:defRPr>
    </a:lvl3pPr>
    <a:lvl4pPr indent="685800" latinLnBrk="0">
      <a:defRPr sz="1200">
        <a:latin typeface="+mn-lt"/>
        <a:ea typeface="+mn-ea"/>
        <a:cs typeface="+mn-cs"/>
        <a:sym typeface="Helvetica Neue"/>
      </a:defRPr>
    </a:lvl4pPr>
    <a:lvl5pPr indent="914400" latinLnBrk="0">
      <a:defRPr sz="1200">
        <a:latin typeface="+mn-lt"/>
        <a:ea typeface="+mn-ea"/>
        <a:cs typeface="+mn-cs"/>
        <a:sym typeface="Helvetica Neue"/>
      </a:defRPr>
    </a:lvl5pPr>
    <a:lvl6pPr indent="1143000" latinLnBrk="0">
      <a:defRPr sz="1200">
        <a:latin typeface="+mn-lt"/>
        <a:ea typeface="+mn-ea"/>
        <a:cs typeface="+mn-cs"/>
        <a:sym typeface="Helvetica Neue"/>
      </a:defRPr>
    </a:lvl6pPr>
    <a:lvl7pPr indent="1371600" latinLnBrk="0">
      <a:defRPr sz="1200">
        <a:latin typeface="+mn-lt"/>
        <a:ea typeface="+mn-ea"/>
        <a:cs typeface="+mn-cs"/>
        <a:sym typeface="Helvetica Neue"/>
      </a:defRPr>
    </a:lvl7pPr>
    <a:lvl8pPr indent="1600200" latinLnBrk="0">
      <a:defRPr sz="1200">
        <a:latin typeface="+mn-lt"/>
        <a:ea typeface="+mn-ea"/>
        <a:cs typeface="+mn-cs"/>
        <a:sym typeface="Helvetica Neue"/>
      </a:defRPr>
    </a:lvl8pPr>
    <a:lvl9pPr indent="1828800" latinLnBrk="0">
      <a:defRPr sz="1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754380" y="2409444"/>
            <a:ext cx="8549641" cy="163220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08760" y="4352544"/>
            <a:ext cx="7040881" cy="19431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sz="quarter" idx="1"/>
          </p:nvPr>
        </p:nvSpPr>
        <p:spPr>
          <a:xfrm>
            <a:off x="753909" y="2547395"/>
            <a:ext cx="6944360" cy="18923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53909" y="2547395"/>
            <a:ext cx="6944360" cy="18923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502919" y="1787651"/>
            <a:ext cx="4375405" cy="512978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53962" y="1482248"/>
            <a:ext cx="8100060" cy="7058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02920" y="1813559"/>
            <a:ext cx="9052560" cy="5129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9288507" y="7228331"/>
            <a:ext cx="266973" cy="2794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>
                <a:solidFill>
                  <a:srgbClr val="888888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sng">
          <a:solidFill>
            <a:srgbClr val="467785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sng">
          <a:solidFill>
            <a:srgbClr val="467785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sng">
          <a:solidFill>
            <a:srgbClr val="467785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sng">
          <a:solidFill>
            <a:srgbClr val="467785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sng">
          <a:solidFill>
            <a:srgbClr val="467785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sng">
          <a:solidFill>
            <a:srgbClr val="467785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sng">
          <a:solidFill>
            <a:srgbClr val="467785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sng">
          <a:solidFill>
            <a:srgbClr val="467785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sng">
          <a:solidFill>
            <a:srgbClr val="467785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mailto:anshul.kumaria@mitwpu.edu.in" TargetMode="External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hyperlink" Target="https://pyttsx3.readthedocs.io/en/latest/" TargetMode="External"/><Relationship Id="rId4" Type="http://schemas.openxmlformats.org/officeDocument/2006/relationships/hyperlink" Target="https://github.com/Ankit404butfound/PyWhatKit" TargetMode="External"/><Relationship Id="rId5" Type="http://schemas.openxmlformats.org/officeDocument/2006/relationships/hyperlink" Target="https://docs.python.org/3/library/webbrowser.html" TargetMode="External"/><Relationship Id="rId6" Type="http://schemas.openxmlformats.org/officeDocument/2006/relationships/hyperlink" Target="https://matplotlib.org/stable/gallery/lines_bars_and_markers/bar_label_demo.html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object 3"/>
          <p:cNvSpPr txBox="1"/>
          <p:nvPr>
            <p:ph type="title"/>
          </p:nvPr>
        </p:nvSpPr>
        <p:spPr>
          <a:xfrm>
            <a:off x="558852" y="2550597"/>
            <a:ext cx="5172543" cy="993863"/>
          </a:xfrm>
          <a:prstGeom prst="rect">
            <a:avLst/>
          </a:prstGeom>
        </p:spPr>
        <p:txBody>
          <a:bodyPr/>
          <a:lstStyle>
            <a:lvl1pPr marR="5080" indent="12700">
              <a:lnSpc>
                <a:spcPts val="3500"/>
              </a:lnSpc>
              <a:spcBef>
                <a:spcPts val="500"/>
              </a:spcBef>
              <a:defRPr i="1" spc="-100" sz="33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A.N.S.H.U.L – A virtual assistant.</a:t>
            </a:r>
          </a:p>
        </p:txBody>
      </p:sp>
      <p:sp>
        <p:nvSpPr>
          <p:cNvPr id="73" name="object 4"/>
          <p:cNvSpPr txBox="1"/>
          <p:nvPr/>
        </p:nvSpPr>
        <p:spPr>
          <a:xfrm>
            <a:off x="398786" y="4195098"/>
            <a:ext cx="3928747" cy="2497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spcBef>
                <a:spcPts val="100"/>
              </a:spcBef>
              <a:defRPr b="1" spc="100" sz="1300"/>
            </a:pPr>
            <a:r>
              <a:t>PRESENTED</a:t>
            </a:r>
            <a:r>
              <a:rPr spc="5"/>
              <a:t> </a:t>
            </a:r>
            <a:r>
              <a:rPr spc="30"/>
              <a:t>BY</a:t>
            </a:r>
          </a:p>
          <a:p>
            <a:pPr indent="12700">
              <a:spcBef>
                <a:spcPts val="1100"/>
              </a:spcBef>
              <a:defRPr b="1" spc="80" sz="1300"/>
            </a:pPr>
            <a:r>
              <a:t>STUDENT</a:t>
            </a:r>
            <a:r>
              <a:rPr spc="50"/>
              <a:t> </a:t>
            </a:r>
            <a:r>
              <a:rPr spc="0"/>
              <a:t>NAME:</a:t>
            </a:r>
            <a:r>
              <a:rPr spc="45"/>
              <a:t> </a:t>
            </a:r>
            <a:r>
              <a:rPr spc="75"/>
              <a:t>A</a:t>
            </a:r>
            <a:r>
              <a:rPr spc="75"/>
              <a:t>NSHUL KUMARIA</a:t>
            </a:r>
          </a:p>
          <a:p>
            <a:pPr marR="454025" indent="12700">
              <a:lnSpc>
                <a:spcPts val="1400"/>
              </a:lnSpc>
              <a:spcBef>
                <a:spcPts val="1300"/>
              </a:spcBef>
              <a:defRPr b="1" spc="125" sz="1300"/>
            </a:pPr>
            <a:r>
              <a:t>COLLEGE</a:t>
            </a:r>
            <a:r>
              <a:rPr spc="104"/>
              <a:t> </a:t>
            </a:r>
            <a:r>
              <a:rPr spc="10"/>
              <a:t>NAME:</a:t>
            </a:r>
            <a:r>
              <a:rPr spc="104"/>
              <a:t> </a:t>
            </a:r>
            <a:r>
              <a:rPr spc="10">
                <a:solidFill>
                  <a:srgbClr val="333333"/>
                </a:solidFill>
              </a:rPr>
              <a:t>DR.</a:t>
            </a:r>
            <a:r>
              <a:rPr spc="75">
                <a:solidFill>
                  <a:srgbClr val="333333"/>
                </a:solidFill>
              </a:rPr>
              <a:t> </a:t>
            </a:r>
            <a:r>
              <a:rPr spc="10">
                <a:solidFill>
                  <a:srgbClr val="333333"/>
                </a:solidFill>
              </a:rPr>
              <a:t>VISHWANATH</a:t>
            </a:r>
            <a:r>
              <a:rPr spc="65">
                <a:solidFill>
                  <a:srgbClr val="333333"/>
                </a:solidFill>
              </a:rPr>
              <a:t> </a:t>
            </a:r>
            <a:r>
              <a:rPr spc="10">
                <a:solidFill>
                  <a:srgbClr val="333333"/>
                </a:solidFill>
              </a:rPr>
              <a:t>KARAD</a:t>
            </a:r>
            <a:r>
              <a:rPr spc="100">
                <a:solidFill>
                  <a:srgbClr val="333333"/>
                </a:solidFill>
              </a:rPr>
              <a:t> </a:t>
            </a:r>
            <a:r>
              <a:rPr spc="-25">
                <a:solidFill>
                  <a:srgbClr val="333333"/>
                </a:solidFill>
              </a:rPr>
              <a:t>MIT </a:t>
            </a:r>
            <a:r>
              <a:rPr spc="55">
                <a:solidFill>
                  <a:srgbClr val="333333"/>
                </a:solidFill>
              </a:rPr>
              <a:t>WORLD</a:t>
            </a:r>
            <a:r>
              <a:rPr spc="-30">
                <a:solidFill>
                  <a:srgbClr val="333333"/>
                </a:solidFill>
              </a:rPr>
              <a:t> </a:t>
            </a:r>
            <a:r>
              <a:rPr spc="80">
                <a:solidFill>
                  <a:srgbClr val="333333"/>
                </a:solidFill>
              </a:rPr>
              <a:t>PEACE</a:t>
            </a:r>
            <a:r>
              <a:rPr spc="-10">
                <a:solidFill>
                  <a:srgbClr val="333333"/>
                </a:solidFill>
              </a:rPr>
              <a:t> </a:t>
            </a:r>
            <a:r>
              <a:rPr spc="35">
                <a:solidFill>
                  <a:srgbClr val="333333"/>
                </a:solidFill>
              </a:rPr>
              <a:t>UNIVERSITY</a:t>
            </a:r>
          </a:p>
          <a:p>
            <a:pPr indent="12700">
              <a:spcBef>
                <a:spcPts val="1100"/>
              </a:spcBef>
              <a:defRPr b="1" spc="45" sz="1300"/>
            </a:pPr>
            <a:r>
              <a:t>DEPARTMENT:</a:t>
            </a:r>
            <a:r>
              <a:rPr spc="-20"/>
              <a:t> </a:t>
            </a:r>
            <a:r>
              <a:rPr spc="85"/>
              <a:t>B.TECH</a:t>
            </a:r>
            <a:r>
              <a:rPr spc="0"/>
              <a:t> </a:t>
            </a:r>
            <a:r>
              <a:rPr spc="70"/>
              <a:t>(COMPUTER</a:t>
            </a:r>
            <a:r>
              <a:rPr spc="-25"/>
              <a:t> </a:t>
            </a:r>
            <a:r>
              <a:rPr spc="135"/>
              <a:t>SCIENCE</a:t>
            </a:r>
            <a:r>
              <a:rPr spc="5"/>
              <a:t> </a:t>
            </a:r>
            <a:r>
              <a:rPr spc="5"/>
              <a:t>AND ENGINEERING) - </a:t>
            </a:r>
            <a:r>
              <a:rPr spc="90"/>
              <a:t>CORE</a:t>
            </a:r>
          </a:p>
          <a:p>
            <a:pPr indent="12700">
              <a:spcBef>
                <a:spcPts val="1200"/>
              </a:spcBef>
              <a:defRPr b="1" sz="1300"/>
            </a:pPr>
            <a:r>
              <a:t>EMAIL</a:t>
            </a:r>
            <a:r>
              <a:rPr spc="100"/>
              <a:t> </a:t>
            </a:r>
            <a:r>
              <a:rPr spc="55"/>
              <a:t>ID:</a:t>
            </a:r>
            <a:r>
              <a:rPr spc="65"/>
              <a:t> </a:t>
            </a:r>
            <a:r>
              <a:rPr spc="-1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ea typeface="Arial"/>
                <a:cs typeface="Arial"/>
                <a:sym typeface="Arial"/>
                <a:hlinkClick r:id="rId2" invalidUrl="" action="" tgtFrame="" tooltip="" history="1" highlightClick="0" endSnd="0"/>
              </a:rPr>
              <a:t>anshul.</a:t>
            </a:r>
            <a:r>
              <a:rPr spc="-1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ea typeface="Arial"/>
                <a:cs typeface="Arial"/>
                <a:sym typeface="Arial"/>
                <a:hlinkClick r:id="rId2" invalidUrl="" action="" tgtFrame="" tooltip="" history="1" highlightClick="0" endSnd="0"/>
              </a:rPr>
              <a:t>k</a:t>
            </a:r>
            <a:r>
              <a:rPr spc="-1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ea typeface="Arial"/>
                <a:cs typeface="Arial"/>
                <a:sym typeface="Arial"/>
                <a:hlinkClick r:id="rId2" invalidUrl="" action="" tgtFrame="" tooltip="" history="1" highlightClick="0" endSnd="0"/>
              </a:rPr>
              <a:t>umaria@mitwpu.edu.in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12700">
              <a:lnSpc>
                <a:spcPts val="1400"/>
              </a:lnSpc>
              <a:spcBef>
                <a:spcPts val="1100"/>
              </a:spcBef>
              <a:defRPr b="1" spc="80" sz="1300"/>
            </a:pPr>
            <a:r>
              <a:t>AICTE</a:t>
            </a:r>
            <a:r>
              <a:rPr spc="-30"/>
              <a:t> </a:t>
            </a:r>
            <a:r>
              <a:t>STUDENT</a:t>
            </a:r>
            <a:r>
              <a:rPr spc="-10"/>
              <a:t> </a:t>
            </a:r>
            <a:r>
              <a:rPr spc="30"/>
              <a:t>ID:</a:t>
            </a:r>
          </a:p>
          <a:p>
            <a:pPr indent="12700">
              <a:lnSpc>
                <a:spcPts val="1400"/>
              </a:lnSpc>
              <a:defRPr sz="1400"/>
            </a:pPr>
            <a:r>
              <a:t>STU67ea22231cb0b1743397411</a:t>
            </a:r>
          </a:p>
        </p:txBody>
      </p:sp>
      <p:grpSp>
        <p:nvGrpSpPr>
          <p:cNvPr id="77" name="object 5"/>
          <p:cNvGrpSpPr/>
          <p:nvPr/>
        </p:nvGrpSpPr>
        <p:grpSpPr>
          <a:xfrm>
            <a:off x="4443984" y="1057655"/>
            <a:ext cx="5343146" cy="5344669"/>
            <a:chOff x="0" y="0"/>
            <a:chExt cx="5343145" cy="5344667"/>
          </a:xfrm>
        </p:grpSpPr>
        <p:sp>
          <p:nvSpPr>
            <p:cNvPr id="74" name="object 6"/>
            <p:cNvSpPr/>
            <p:nvPr/>
          </p:nvSpPr>
          <p:spPr>
            <a:xfrm>
              <a:off x="5047488" y="4704588"/>
              <a:ext cx="284989" cy="124968"/>
            </a:xfrm>
            <a:prstGeom prst="rect">
              <a:avLst/>
            </a:prstGeom>
            <a:solidFill>
              <a:srgbClr val="0F9ED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5" name="object 7"/>
            <p:cNvSpPr/>
            <p:nvPr/>
          </p:nvSpPr>
          <p:spPr>
            <a:xfrm>
              <a:off x="3325368" y="0"/>
              <a:ext cx="2017778" cy="4564380"/>
            </a:xfrm>
            <a:prstGeom prst="rect">
              <a:avLst/>
            </a:prstGeom>
            <a:solidFill>
              <a:srgbClr val="0F9ED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6" name="object 8"/>
            <p:cNvSpPr/>
            <p:nvPr/>
          </p:nvSpPr>
          <p:spPr>
            <a:xfrm>
              <a:off x="0" y="222503"/>
              <a:ext cx="5047489" cy="512216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pic>
        <p:nvPicPr>
          <p:cNvPr id="78" name="Picture 9" descr="Picture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27177" y="1280158"/>
            <a:ext cx="3464296" cy="4619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object 2"/>
          <p:cNvSpPr txBox="1"/>
          <p:nvPr>
            <p:ph type="title"/>
          </p:nvPr>
        </p:nvSpPr>
        <p:spPr>
          <a:xfrm>
            <a:off x="753961" y="1482248"/>
            <a:ext cx="8100061" cy="705872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spc="-100"/>
            </a:lvl1pPr>
          </a:lstStyle>
          <a:p>
            <a:pPr/>
            <a:r>
              <a:t>REFERENCES</a:t>
            </a:r>
          </a:p>
        </p:txBody>
      </p:sp>
      <p:pic>
        <p:nvPicPr>
          <p:cNvPr id="113" name="object 3" descr="object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448" y="2407347"/>
            <a:ext cx="8988553" cy="81591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object 4"/>
          <p:cNvSpPr txBox="1"/>
          <p:nvPr>
            <p:ph type="body" sz="half" idx="1"/>
          </p:nvPr>
        </p:nvSpPr>
        <p:spPr>
          <a:xfrm>
            <a:off x="753908" y="2547395"/>
            <a:ext cx="6944361" cy="2429511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AutoNum type="arabicPeriod" startAt="1"/>
              <a:defRPr u="none"/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://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pyttsx3.readthedocs.io/en/latest/</a:t>
            </a:r>
            <a:br/>
          </a:p>
          <a:p>
            <a:pPr marL="342900" indent="-342900">
              <a:buSzPct val="100000"/>
              <a:buAutoNum type="arabicPeriod" startAt="1"/>
              <a:defRPr u="none"/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://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github.com/Ankit404butfound/PyWhatKit</a:t>
            </a:r>
            <a:br/>
          </a:p>
          <a:p>
            <a:pPr marL="342900" indent="-342900">
              <a:buSzPct val="100000"/>
              <a:buAutoNum type="arabicPeriod" startAt="1"/>
              <a:defRPr u="none"/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https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://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docs.python.org/3/library/webbrowser.html</a:t>
            </a:r>
            <a:br/>
          </a:p>
          <a:p>
            <a:pPr marL="342900" indent="-342900">
              <a:buSzPct val="100000"/>
              <a:buAutoNum type="arabicPeriod" startAt="1"/>
              <a:defRPr spc="-100"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https</a:t>
            </a: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://</a:t>
            </a: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matplotlib.org/stable/gallery/lines_bars_and_markers/bar_label_demo.html</a:t>
            </a:r>
            <a:br/>
            <a:endParaRPr spc="-10"/>
          </a:p>
          <a:p>
            <a:pPr marL="342900" indent="-342900">
              <a:buSzPct val="100000"/>
              <a:buAutoNum type="arabicPeriod" startAt="1"/>
              <a:defRPr spc="-100"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</a:t>
            </a: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://pyttsx3.readthedocs.io/en/latest</a:t>
            </a: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object 2"/>
          <p:cNvSpPr txBox="1"/>
          <p:nvPr>
            <p:ph type="title"/>
          </p:nvPr>
        </p:nvSpPr>
        <p:spPr>
          <a:xfrm>
            <a:off x="753859" y="3852193"/>
            <a:ext cx="2996566" cy="855981"/>
          </a:xfrm>
          <a:prstGeom prst="rect">
            <a:avLst/>
          </a:prstGeom>
        </p:spPr>
        <p:txBody>
          <a:bodyPr/>
          <a:lstStyle/>
          <a:p>
            <a:pPr indent="12700">
              <a:defRPr sz="5400">
                <a:latin typeface="Calibri"/>
                <a:ea typeface="Calibri"/>
                <a:cs typeface="Calibri"/>
                <a:sym typeface="Calibri"/>
              </a:defRPr>
            </a:pPr>
            <a:r>
              <a:t>Thank</a:t>
            </a:r>
            <a:r>
              <a:rPr spc="-100"/>
              <a:t> you</a:t>
            </a:r>
          </a:p>
        </p:txBody>
      </p:sp>
      <p:grpSp>
        <p:nvGrpSpPr>
          <p:cNvPr id="119" name="object 3"/>
          <p:cNvGrpSpPr/>
          <p:nvPr/>
        </p:nvGrpSpPr>
        <p:grpSpPr>
          <a:xfrm>
            <a:off x="691894" y="4937769"/>
            <a:ext cx="4463797" cy="38685"/>
            <a:chOff x="0" y="0"/>
            <a:chExt cx="4463796" cy="38684"/>
          </a:xfrm>
        </p:grpSpPr>
        <p:sp>
          <p:nvSpPr>
            <p:cNvPr id="117" name="object 4"/>
            <p:cNvSpPr/>
            <p:nvPr/>
          </p:nvSpPr>
          <p:spPr>
            <a:xfrm>
              <a:off x="0" y="561"/>
              <a:ext cx="4463797" cy="38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193" y="21600"/>
                  </a:moveTo>
                  <a:lnTo>
                    <a:pt x="9935" y="21600"/>
                  </a:lnTo>
                  <a:lnTo>
                    <a:pt x="9685" y="20987"/>
                  </a:lnTo>
                  <a:lnTo>
                    <a:pt x="9442" y="19944"/>
                  </a:lnTo>
                  <a:lnTo>
                    <a:pt x="8749" y="16082"/>
                  </a:lnTo>
                  <a:lnTo>
                    <a:pt x="8528" y="15162"/>
                  </a:lnTo>
                  <a:lnTo>
                    <a:pt x="8310" y="14733"/>
                  </a:lnTo>
                  <a:lnTo>
                    <a:pt x="8095" y="14978"/>
                  </a:lnTo>
                  <a:lnTo>
                    <a:pt x="7883" y="16082"/>
                  </a:lnTo>
                  <a:lnTo>
                    <a:pt x="7591" y="18100"/>
                  </a:lnTo>
                  <a:lnTo>
                    <a:pt x="7319" y="19564"/>
                  </a:lnTo>
                  <a:lnTo>
                    <a:pt x="7064" y="20495"/>
                  </a:lnTo>
                  <a:lnTo>
                    <a:pt x="6820" y="20914"/>
                  </a:lnTo>
                  <a:lnTo>
                    <a:pt x="6584" y="20844"/>
                  </a:lnTo>
                  <a:lnTo>
                    <a:pt x="6351" y="20304"/>
                  </a:lnTo>
                  <a:lnTo>
                    <a:pt x="6115" y="19316"/>
                  </a:lnTo>
                  <a:lnTo>
                    <a:pt x="5873" y="17901"/>
                  </a:lnTo>
                  <a:lnTo>
                    <a:pt x="5398" y="14564"/>
                  </a:lnTo>
                  <a:lnTo>
                    <a:pt x="5161" y="13314"/>
                  </a:lnTo>
                  <a:lnTo>
                    <a:pt x="4913" y="12345"/>
                  </a:lnTo>
                  <a:lnTo>
                    <a:pt x="4657" y="11668"/>
                  </a:lnTo>
                  <a:lnTo>
                    <a:pt x="4396" y="11294"/>
                  </a:lnTo>
                  <a:lnTo>
                    <a:pt x="4133" y="11236"/>
                  </a:lnTo>
                  <a:lnTo>
                    <a:pt x="3873" y="11505"/>
                  </a:lnTo>
                  <a:lnTo>
                    <a:pt x="3618" y="12112"/>
                  </a:lnTo>
                  <a:lnTo>
                    <a:pt x="3372" y="13069"/>
                  </a:lnTo>
                  <a:lnTo>
                    <a:pt x="3138" y="14389"/>
                  </a:lnTo>
                  <a:lnTo>
                    <a:pt x="2920" y="16082"/>
                  </a:lnTo>
                  <a:lnTo>
                    <a:pt x="2726" y="17368"/>
                  </a:lnTo>
                  <a:lnTo>
                    <a:pt x="2528" y="17881"/>
                  </a:lnTo>
                  <a:lnTo>
                    <a:pt x="2326" y="17782"/>
                  </a:lnTo>
                  <a:lnTo>
                    <a:pt x="2117" y="17233"/>
                  </a:lnTo>
                  <a:lnTo>
                    <a:pt x="1434" y="14508"/>
                  </a:lnTo>
                  <a:lnTo>
                    <a:pt x="1182" y="13779"/>
                  </a:lnTo>
                  <a:lnTo>
                    <a:pt x="914" y="13411"/>
                  </a:lnTo>
                  <a:lnTo>
                    <a:pt x="629" y="13564"/>
                  </a:lnTo>
                  <a:lnTo>
                    <a:pt x="325" y="14400"/>
                  </a:lnTo>
                  <a:lnTo>
                    <a:pt x="0" y="16082"/>
                  </a:lnTo>
                  <a:lnTo>
                    <a:pt x="0" y="7447"/>
                  </a:lnTo>
                  <a:lnTo>
                    <a:pt x="321" y="7098"/>
                  </a:lnTo>
                  <a:lnTo>
                    <a:pt x="603" y="7447"/>
                  </a:lnTo>
                  <a:lnTo>
                    <a:pt x="856" y="8263"/>
                  </a:lnTo>
                  <a:lnTo>
                    <a:pt x="1303" y="10361"/>
                  </a:lnTo>
                  <a:lnTo>
                    <a:pt x="1516" y="11178"/>
                  </a:lnTo>
                  <a:lnTo>
                    <a:pt x="1732" y="11527"/>
                  </a:lnTo>
                  <a:lnTo>
                    <a:pt x="1960" y="11178"/>
                  </a:lnTo>
                  <a:lnTo>
                    <a:pt x="2208" y="9895"/>
                  </a:lnTo>
                  <a:lnTo>
                    <a:pt x="2485" y="7447"/>
                  </a:lnTo>
                  <a:lnTo>
                    <a:pt x="2838" y="4614"/>
                  </a:lnTo>
                  <a:lnTo>
                    <a:pt x="3161" y="3562"/>
                  </a:lnTo>
                  <a:lnTo>
                    <a:pt x="3456" y="3805"/>
                  </a:lnTo>
                  <a:lnTo>
                    <a:pt x="3723" y="4857"/>
                  </a:lnTo>
                  <a:lnTo>
                    <a:pt x="4179" y="7447"/>
                  </a:lnTo>
                  <a:lnTo>
                    <a:pt x="4369" y="8014"/>
                  </a:lnTo>
                  <a:lnTo>
                    <a:pt x="4535" y="7447"/>
                  </a:lnTo>
                  <a:lnTo>
                    <a:pt x="4647" y="6839"/>
                  </a:lnTo>
                  <a:lnTo>
                    <a:pt x="4788" y="6565"/>
                  </a:lnTo>
                  <a:lnTo>
                    <a:pt x="4955" y="6563"/>
                  </a:lnTo>
                  <a:lnTo>
                    <a:pt x="5148" y="6768"/>
                  </a:lnTo>
                  <a:lnTo>
                    <a:pt x="6125" y="8391"/>
                  </a:lnTo>
                  <a:lnTo>
                    <a:pt x="6412" y="8678"/>
                  </a:lnTo>
                  <a:lnTo>
                    <a:pt x="6711" y="8791"/>
                  </a:lnTo>
                  <a:lnTo>
                    <a:pt x="7022" y="8667"/>
                  </a:lnTo>
                  <a:lnTo>
                    <a:pt x="7342" y="8239"/>
                  </a:lnTo>
                  <a:lnTo>
                    <a:pt x="8068" y="6421"/>
                  </a:lnTo>
                  <a:lnTo>
                    <a:pt x="8410" y="6287"/>
                  </a:lnTo>
                  <a:lnTo>
                    <a:pt x="8705" y="6795"/>
                  </a:lnTo>
                  <a:lnTo>
                    <a:pt x="8961" y="7696"/>
                  </a:lnTo>
                  <a:lnTo>
                    <a:pt x="9389" y="9685"/>
                  </a:lnTo>
                  <a:lnTo>
                    <a:pt x="9579" y="10276"/>
                  </a:lnTo>
                  <a:lnTo>
                    <a:pt x="9765" y="10265"/>
                  </a:lnTo>
                  <a:lnTo>
                    <a:pt x="9954" y="9405"/>
                  </a:lnTo>
                  <a:lnTo>
                    <a:pt x="10155" y="7447"/>
                  </a:lnTo>
                  <a:lnTo>
                    <a:pt x="10362" y="4860"/>
                  </a:lnTo>
                  <a:lnTo>
                    <a:pt x="10568" y="2805"/>
                  </a:lnTo>
                  <a:lnTo>
                    <a:pt x="10775" y="1300"/>
                  </a:lnTo>
                  <a:lnTo>
                    <a:pt x="10988" y="360"/>
                  </a:lnTo>
                  <a:lnTo>
                    <a:pt x="11212" y="0"/>
                  </a:lnTo>
                  <a:lnTo>
                    <a:pt x="11451" y="236"/>
                  </a:lnTo>
                  <a:lnTo>
                    <a:pt x="11709" y="1083"/>
                  </a:lnTo>
                  <a:lnTo>
                    <a:pt x="11990" y="2556"/>
                  </a:lnTo>
                  <a:lnTo>
                    <a:pt x="12299" y="4673"/>
                  </a:lnTo>
                  <a:lnTo>
                    <a:pt x="12640" y="7447"/>
                  </a:lnTo>
                  <a:lnTo>
                    <a:pt x="12901" y="9456"/>
                  </a:lnTo>
                  <a:lnTo>
                    <a:pt x="13140" y="10767"/>
                  </a:lnTo>
                  <a:lnTo>
                    <a:pt x="13362" y="11480"/>
                  </a:lnTo>
                  <a:lnTo>
                    <a:pt x="13572" y="11692"/>
                  </a:lnTo>
                  <a:lnTo>
                    <a:pt x="13776" y="11503"/>
                  </a:lnTo>
                  <a:lnTo>
                    <a:pt x="13977" y="11013"/>
                  </a:lnTo>
                  <a:lnTo>
                    <a:pt x="14622" y="8721"/>
                  </a:lnTo>
                  <a:lnTo>
                    <a:pt x="14868" y="8013"/>
                  </a:lnTo>
                  <a:lnTo>
                    <a:pt x="15137" y="7499"/>
                  </a:lnTo>
                  <a:lnTo>
                    <a:pt x="15435" y="7277"/>
                  </a:lnTo>
                  <a:lnTo>
                    <a:pt x="15767" y="7447"/>
                  </a:lnTo>
                  <a:lnTo>
                    <a:pt x="16143" y="7759"/>
                  </a:lnTo>
                  <a:lnTo>
                    <a:pt x="16447" y="8183"/>
                  </a:lnTo>
                  <a:lnTo>
                    <a:pt x="17199" y="9841"/>
                  </a:lnTo>
                  <a:lnTo>
                    <a:pt x="17334" y="9954"/>
                  </a:lnTo>
                  <a:lnTo>
                    <a:pt x="17472" y="9829"/>
                  </a:lnTo>
                  <a:lnTo>
                    <a:pt x="17627" y="9409"/>
                  </a:lnTo>
                  <a:lnTo>
                    <a:pt x="17812" y="8634"/>
                  </a:lnTo>
                  <a:lnTo>
                    <a:pt x="18038" y="7447"/>
                  </a:lnTo>
                  <a:lnTo>
                    <a:pt x="18230" y="6598"/>
                  </a:lnTo>
                  <a:lnTo>
                    <a:pt x="18438" y="6090"/>
                  </a:lnTo>
                  <a:lnTo>
                    <a:pt x="18660" y="5872"/>
                  </a:lnTo>
                  <a:lnTo>
                    <a:pt x="18894" y="5894"/>
                  </a:lnTo>
                  <a:lnTo>
                    <a:pt x="19137" y="6104"/>
                  </a:lnTo>
                  <a:lnTo>
                    <a:pt x="20418" y="8215"/>
                  </a:lnTo>
                  <a:lnTo>
                    <a:pt x="20671" y="8494"/>
                  </a:lnTo>
                  <a:lnTo>
                    <a:pt x="20918" y="8608"/>
                  </a:lnTo>
                  <a:lnTo>
                    <a:pt x="21157" y="8505"/>
                  </a:lnTo>
                  <a:lnTo>
                    <a:pt x="21385" y="8135"/>
                  </a:lnTo>
                  <a:lnTo>
                    <a:pt x="21600" y="7447"/>
                  </a:lnTo>
                  <a:lnTo>
                    <a:pt x="21600" y="16082"/>
                  </a:lnTo>
                  <a:lnTo>
                    <a:pt x="21284" y="18697"/>
                  </a:lnTo>
                  <a:lnTo>
                    <a:pt x="20992" y="19863"/>
                  </a:lnTo>
                  <a:lnTo>
                    <a:pt x="20721" y="19920"/>
                  </a:lnTo>
                  <a:lnTo>
                    <a:pt x="20467" y="19209"/>
                  </a:lnTo>
                  <a:lnTo>
                    <a:pt x="20227" y="18072"/>
                  </a:lnTo>
                  <a:lnTo>
                    <a:pt x="19996" y="16850"/>
                  </a:lnTo>
                  <a:lnTo>
                    <a:pt x="19772" y="15883"/>
                  </a:lnTo>
                  <a:lnTo>
                    <a:pt x="19551" y="15514"/>
                  </a:lnTo>
                  <a:lnTo>
                    <a:pt x="19140" y="16646"/>
                  </a:lnTo>
                  <a:lnTo>
                    <a:pt x="18938" y="16573"/>
                  </a:lnTo>
                  <a:lnTo>
                    <a:pt x="18722" y="16036"/>
                  </a:lnTo>
                  <a:lnTo>
                    <a:pt x="18005" y="13396"/>
                  </a:lnTo>
                  <a:lnTo>
                    <a:pt x="17746" y="12758"/>
                  </a:lnTo>
                  <a:lnTo>
                    <a:pt x="17477" y="12532"/>
                  </a:lnTo>
                  <a:lnTo>
                    <a:pt x="17201" y="12894"/>
                  </a:lnTo>
                  <a:lnTo>
                    <a:pt x="16918" y="14019"/>
                  </a:lnTo>
                  <a:lnTo>
                    <a:pt x="16630" y="16082"/>
                  </a:lnTo>
                  <a:lnTo>
                    <a:pt x="16331" y="17830"/>
                  </a:lnTo>
                  <a:lnTo>
                    <a:pt x="16065" y="18155"/>
                  </a:lnTo>
                  <a:lnTo>
                    <a:pt x="15825" y="17442"/>
                  </a:lnTo>
                  <a:lnTo>
                    <a:pt x="15602" y="16082"/>
                  </a:lnTo>
                  <a:lnTo>
                    <a:pt x="15388" y="14463"/>
                  </a:lnTo>
                  <a:lnTo>
                    <a:pt x="15174" y="12974"/>
                  </a:lnTo>
                  <a:lnTo>
                    <a:pt x="14951" y="12002"/>
                  </a:lnTo>
                  <a:lnTo>
                    <a:pt x="14712" y="11937"/>
                  </a:lnTo>
                  <a:lnTo>
                    <a:pt x="14449" y="13167"/>
                  </a:lnTo>
                  <a:lnTo>
                    <a:pt x="14152" y="16082"/>
                  </a:lnTo>
                  <a:lnTo>
                    <a:pt x="13911" y="18190"/>
                  </a:lnTo>
                  <a:lnTo>
                    <a:pt x="13676" y="19091"/>
                  </a:lnTo>
                  <a:lnTo>
                    <a:pt x="13447" y="19018"/>
                  </a:lnTo>
                  <a:lnTo>
                    <a:pt x="13221" y="18204"/>
                  </a:lnTo>
                  <a:lnTo>
                    <a:pt x="12996" y="16884"/>
                  </a:lnTo>
                  <a:lnTo>
                    <a:pt x="12542" y="13655"/>
                  </a:lnTo>
                  <a:lnTo>
                    <a:pt x="12310" y="12214"/>
                  </a:lnTo>
                  <a:lnTo>
                    <a:pt x="12071" y="11201"/>
                  </a:lnTo>
                  <a:lnTo>
                    <a:pt x="11824" y="10847"/>
                  </a:lnTo>
                  <a:lnTo>
                    <a:pt x="11568" y="11387"/>
                  </a:lnTo>
                  <a:lnTo>
                    <a:pt x="11299" y="13054"/>
                  </a:lnTo>
                  <a:lnTo>
                    <a:pt x="11018" y="16082"/>
                  </a:lnTo>
                  <a:lnTo>
                    <a:pt x="10733" y="19025"/>
                  </a:lnTo>
                  <a:lnTo>
                    <a:pt x="10458" y="20803"/>
                  </a:lnTo>
                  <a:lnTo>
                    <a:pt x="10193" y="21600"/>
                  </a:lnTo>
                  <a:close/>
                </a:path>
              </a:pathLst>
            </a:custGeom>
            <a:solidFill>
              <a:srgbClr val="E8703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8" name="object 5"/>
            <p:cNvSpPr/>
            <p:nvPr/>
          </p:nvSpPr>
          <p:spPr>
            <a:xfrm>
              <a:off x="0" y="0"/>
              <a:ext cx="4463797" cy="333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8877"/>
                  </a:moveTo>
                  <a:lnTo>
                    <a:pt x="216" y="5985"/>
                  </a:lnTo>
                  <a:lnTo>
                    <a:pt x="434" y="3873"/>
                  </a:lnTo>
                  <a:lnTo>
                    <a:pt x="656" y="2516"/>
                  </a:lnTo>
                  <a:lnTo>
                    <a:pt x="886" y="1890"/>
                  </a:lnTo>
                  <a:lnTo>
                    <a:pt x="1128" y="1971"/>
                  </a:lnTo>
                  <a:lnTo>
                    <a:pt x="1384" y="2735"/>
                  </a:lnTo>
                  <a:lnTo>
                    <a:pt x="1658" y="4157"/>
                  </a:lnTo>
                  <a:lnTo>
                    <a:pt x="1953" y="6212"/>
                  </a:lnTo>
                  <a:lnTo>
                    <a:pt x="2271" y="8877"/>
                  </a:lnTo>
                  <a:lnTo>
                    <a:pt x="2515" y="10668"/>
                  </a:lnTo>
                  <a:lnTo>
                    <a:pt x="2751" y="11687"/>
                  </a:lnTo>
                  <a:lnTo>
                    <a:pt x="2984" y="12070"/>
                  </a:lnTo>
                  <a:lnTo>
                    <a:pt x="3213" y="11948"/>
                  </a:lnTo>
                  <a:lnTo>
                    <a:pt x="3442" y="11456"/>
                  </a:lnTo>
                  <a:lnTo>
                    <a:pt x="3673" y="10728"/>
                  </a:lnTo>
                  <a:lnTo>
                    <a:pt x="3906" y="9896"/>
                  </a:lnTo>
                  <a:lnTo>
                    <a:pt x="4144" y="9097"/>
                  </a:lnTo>
                  <a:lnTo>
                    <a:pt x="4389" y="8460"/>
                  </a:lnTo>
                  <a:lnTo>
                    <a:pt x="4643" y="8123"/>
                  </a:lnTo>
                  <a:lnTo>
                    <a:pt x="4907" y="8218"/>
                  </a:lnTo>
                  <a:lnTo>
                    <a:pt x="5184" y="8877"/>
                  </a:lnTo>
                  <a:lnTo>
                    <a:pt x="5501" y="9783"/>
                  </a:lnTo>
                  <a:lnTo>
                    <a:pt x="5771" y="10203"/>
                  </a:lnTo>
                  <a:lnTo>
                    <a:pt x="6008" y="10245"/>
                  </a:lnTo>
                  <a:lnTo>
                    <a:pt x="6222" y="10014"/>
                  </a:lnTo>
                  <a:lnTo>
                    <a:pt x="6424" y="9617"/>
                  </a:lnTo>
                  <a:lnTo>
                    <a:pt x="6627" y="9161"/>
                  </a:lnTo>
                  <a:lnTo>
                    <a:pt x="6841" y="8753"/>
                  </a:lnTo>
                  <a:lnTo>
                    <a:pt x="7079" y="8498"/>
                  </a:lnTo>
                  <a:lnTo>
                    <a:pt x="7351" y="8504"/>
                  </a:lnTo>
                  <a:lnTo>
                    <a:pt x="7670" y="8877"/>
                  </a:lnTo>
                  <a:lnTo>
                    <a:pt x="8034" y="9040"/>
                  </a:lnTo>
                  <a:lnTo>
                    <a:pt x="8362" y="8422"/>
                  </a:lnTo>
                  <a:lnTo>
                    <a:pt x="8658" y="7342"/>
                  </a:lnTo>
                  <a:lnTo>
                    <a:pt x="8924" y="6115"/>
                  </a:lnTo>
                  <a:lnTo>
                    <a:pt x="9165" y="5059"/>
                  </a:lnTo>
                  <a:lnTo>
                    <a:pt x="9383" y="4490"/>
                  </a:lnTo>
                  <a:lnTo>
                    <a:pt x="9581" y="4726"/>
                  </a:lnTo>
                  <a:lnTo>
                    <a:pt x="9764" y="6082"/>
                  </a:lnTo>
                  <a:lnTo>
                    <a:pt x="9933" y="8877"/>
                  </a:lnTo>
                  <a:lnTo>
                    <a:pt x="10081" y="10593"/>
                  </a:lnTo>
                  <a:lnTo>
                    <a:pt x="10270" y="11002"/>
                  </a:lnTo>
                  <a:lnTo>
                    <a:pt x="10491" y="10404"/>
                  </a:lnTo>
                  <a:lnTo>
                    <a:pt x="10740" y="9097"/>
                  </a:lnTo>
                  <a:lnTo>
                    <a:pt x="11008" y="7377"/>
                  </a:lnTo>
                  <a:lnTo>
                    <a:pt x="11289" y="5546"/>
                  </a:lnTo>
                  <a:lnTo>
                    <a:pt x="11575" y="3899"/>
                  </a:lnTo>
                  <a:lnTo>
                    <a:pt x="11861" y="2735"/>
                  </a:lnTo>
                  <a:lnTo>
                    <a:pt x="12138" y="2353"/>
                  </a:lnTo>
                  <a:lnTo>
                    <a:pt x="12401" y="3050"/>
                  </a:lnTo>
                  <a:lnTo>
                    <a:pt x="12642" y="5125"/>
                  </a:lnTo>
                  <a:lnTo>
                    <a:pt x="12854" y="8877"/>
                  </a:lnTo>
                  <a:lnTo>
                    <a:pt x="13071" y="13393"/>
                  </a:lnTo>
                  <a:lnTo>
                    <a:pt x="13297" y="16767"/>
                  </a:lnTo>
                  <a:lnTo>
                    <a:pt x="13530" y="19076"/>
                  </a:lnTo>
                  <a:lnTo>
                    <a:pt x="13770" y="20402"/>
                  </a:lnTo>
                  <a:lnTo>
                    <a:pt x="14015" y="20825"/>
                  </a:lnTo>
                  <a:lnTo>
                    <a:pt x="14265" y="20424"/>
                  </a:lnTo>
                  <a:lnTo>
                    <a:pt x="14519" y="19281"/>
                  </a:lnTo>
                  <a:lnTo>
                    <a:pt x="14775" y="17474"/>
                  </a:lnTo>
                  <a:lnTo>
                    <a:pt x="15034" y="15085"/>
                  </a:lnTo>
                  <a:lnTo>
                    <a:pt x="15293" y="12192"/>
                  </a:lnTo>
                  <a:lnTo>
                    <a:pt x="15553" y="8877"/>
                  </a:lnTo>
                  <a:lnTo>
                    <a:pt x="15814" y="5740"/>
                  </a:lnTo>
                  <a:lnTo>
                    <a:pt x="16078" y="3310"/>
                  </a:lnTo>
                  <a:lnTo>
                    <a:pt x="16342" y="1562"/>
                  </a:lnTo>
                  <a:lnTo>
                    <a:pt x="16606" y="467"/>
                  </a:lnTo>
                  <a:lnTo>
                    <a:pt x="16866" y="0"/>
                  </a:lnTo>
                  <a:lnTo>
                    <a:pt x="17120" y="133"/>
                  </a:lnTo>
                  <a:lnTo>
                    <a:pt x="17368" y="841"/>
                  </a:lnTo>
                  <a:lnTo>
                    <a:pt x="17607" y="2095"/>
                  </a:lnTo>
                  <a:lnTo>
                    <a:pt x="17835" y="3871"/>
                  </a:lnTo>
                  <a:lnTo>
                    <a:pt x="18051" y="6140"/>
                  </a:lnTo>
                  <a:lnTo>
                    <a:pt x="18252" y="8877"/>
                  </a:lnTo>
                  <a:lnTo>
                    <a:pt x="18418" y="10645"/>
                  </a:lnTo>
                  <a:lnTo>
                    <a:pt x="18612" y="11778"/>
                  </a:lnTo>
                  <a:lnTo>
                    <a:pt x="18828" y="12367"/>
                  </a:lnTo>
                  <a:lnTo>
                    <a:pt x="19064" y="12503"/>
                  </a:lnTo>
                  <a:lnTo>
                    <a:pt x="19315" y="12277"/>
                  </a:lnTo>
                  <a:lnTo>
                    <a:pt x="19577" y="11778"/>
                  </a:lnTo>
                  <a:lnTo>
                    <a:pt x="19846" y="11098"/>
                  </a:lnTo>
                  <a:lnTo>
                    <a:pt x="20118" y="10328"/>
                  </a:lnTo>
                  <a:lnTo>
                    <a:pt x="20390" y="9557"/>
                  </a:lnTo>
                  <a:lnTo>
                    <a:pt x="20657" y="8877"/>
                  </a:lnTo>
                  <a:lnTo>
                    <a:pt x="20915" y="8378"/>
                  </a:lnTo>
                  <a:lnTo>
                    <a:pt x="21161" y="8152"/>
                  </a:lnTo>
                  <a:lnTo>
                    <a:pt x="21391" y="8288"/>
                  </a:lnTo>
                  <a:lnTo>
                    <a:pt x="21600" y="8877"/>
                  </a:lnTo>
                  <a:lnTo>
                    <a:pt x="21600" y="18748"/>
                  </a:lnTo>
                  <a:lnTo>
                    <a:pt x="21273" y="17156"/>
                  </a:lnTo>
                  <a:lnTo>
                    <a:pt x="21005" y="16758"/>
                  </a:lnTo>
                  <a:lnTo>
                    <a:pt x="20778" y="17213"/>
                  </a:lnTo>
                  <a:lnTo>
                    <a:pt x="20576" y="18179"/>
                  </a:lnTo>
                  <a:lnTo>
                    <a:pt x="20380" y="19317"/>
                  </a:lnTo>
                  <a:lnTo>
                    <a:pt x="20175" y="20284"/>
                  </a:lnTo>
                  <a:lnTo>
                    <a:pt x="19942" y="20739"/>
                  </a:lnTo>
                  <a:lnTo>
                    <a:pt x="19666" y="20341"/>
                  </a:lnTo>
                  <a:lnTo>
                    <a:pt x="19329" y="18748"/>
                  </a:lnTo>
                  <a:lnTo>
                    <a:pt x="18940" y="16562"/>
                  </a:lnTo>
                  <a:lnTo>
                    <a:pt x="18606" y="15139"/>
                  </a:lnTo>
                  <a:lnTo>
                    <a:pt x="18317" y="14410"/>
                  </a:lnTo>
                  <a:lnTo>
                    <a:pt x="18066" y="14306"/>
                  </a:lnTo>
                  <a:lnTo>
                    <a:pt x="17844" y="14758"/>
                  </a:lnTo>
                  <a:lnTo>
                    <a:pt x="17644" y="15694"/>
                  </a:lnTo>
                  <a:lnTo>
                    <a:pt x="17459" y="17048"/>
                  </a:lnTo>
                  <a:lnTo>
                    <a:pt x="17279" y="18748"/>
                  </a:lnTo>
                  <a:lnTo>
                    <a:pt x="17133" y="19615"/>
                  </a:lnTo>
                  <a:lnTo>
                    <a:pt x="16941" y="20257"/>
                  </a:lnTo>
                  <a:lnTo>
                    <a:pt x="16712" y="20692"/>
                  </a:lnTo>
                  <a:lnTo>
                    <a:pt x="16454" y="20942"/>
                  </a:lnTo>
                  <a:lnTo>
                    <a:pt x="16176" y="21027"/>
                  </a:lnTo>
                  <a:lnTo>
                    <a:pt x="15886" y="20969"/>
                  </a:lnTo>
                  <a:lnTo>
                    <a:pt x="15592" y="20788"/>
                  </a:lnTo>
                  <a:lnTo>
                    <a:pt x="15303" y="20503"/>
                  </a:lnTo>
                  <a:lnTo>
                    <a:pt x="15027" y="20136"/>
                  </a:lnTo>
                  <a:lnTo>
                    <a:pt x="14773" y="19708"/>
                  </a:lnTo>
                  <a:lnTo>
                    <a:pt x="14550" y="19238"/>
                  </a:lnTo>
                  <a:lnTo>
                    <a:pt x="14366" y="18748"/>
                  </a:lnTo>
                  <a:lnTo>
                    <a:pt x="14152" y="18228"/>
                  </a:lnTo>
                  <a:lnTo>
                    <a:pt x="13941" y="18464"/>
                  </a:lnTo>
                  <a:lnTo>
                    <a:pt x="13728" y="19187"/>
                  </a:lnTo>
                  <a:lnTo>
                    <a:pt x="13506" y="20130"/>
                  </a:lnTo>
                  <a:lnTo>
                    <a:pt x="13271" y="21023"/>
                  </a:lnTo>
                  <a:lnTo>
                    <a:pt x="13017" y="21600"/>
                  </a:lnTo>
                  <a:lnTo>
                    <a:pt x="12740" y="21592"/>
                  </a:lnTo>
                  <a:lnTo>
                    <a:pt x="12434" y="20731"/>
                  </a:lnTo>
                  <a:lnTo>
                    <a:pt x="12094" y="18748"/>
                  </a:lnTo>
                  <a:lnTo>
                    <a:pt x="11837" y="17184"/>
                  </a:lnTo>
                  <a:lnTo>
                    <a:pt x="11599" y="16349"/>
                  </a:lnTo>
                  <a:lnTo>
                    <a:pt x="11376" y="16111"/>
                  </a:lnTo>
                  <a:lnTo>
                    <a:pt x="11162" y="16335"/>
                  </a:lnTo>
                  <a:lnTo>
                    <a:pt x="10953" y="16889"/>
                  </a:lnTo>
                  <a:lnTo>
                    <a:pt x="10743" y="17638"/>
                  </a:lnTo>
                  <a:lnTo>
                    <a:pt x="10527" y="18448"/>
                  </a:lnTo>
                  <a:lnTo>
                    <a:pt x="10300" y="19187"/>
                  </a:lnTo>
                  <a:lnTo>
                    <a:pt x="10057" y="19720"/>
                  </a:lnTo>
                  <a:lnTo>
                    <a:pt x="9793" y="19913"/>
                  </a:lnTo>
                  <a:lnTo>
                    <a:pt x="9503" y="19634"/>
                  </a:lnTo>
                  <a:lnTo>
                    <a:pt x="9181" y="18748"/>
                  </a:lnTo>
                  <a:lnTo>
                    <a:pt x="8879" y="17875"/>
                  </a:lnTo>
                  <a:lnTo>
                    <a:pt x="8599" y="17473"/>
                  </a:lnTo>
                  <a:lnTo>
                    <a:pt x="8339" y="17454"/>
                  </a:lnTo>
                  <a:lnTo>
                    <a:pt x="8095" y="17729"/>
                  </a:lnTo>
                  <a:lnTo>
                    <a:pt x="7863" y="18209"/>
                  </a:lnTo>
                  <a:lnTo>
                    <a:pt x="7640" y="18805"/>
                  </a:lnTo>
                  <a:lnTo>
                    <a:pt x="7423" y="19428"/>
                  </a:lnTo>
                  <a:lnTo>
                    <a:pt x="7208" y="19988"/>
                  </a:lnTo>
                  <a:lnTo>
                    <a:pt x="6992" y="20398"/>
                  </a:lnTo>
                  <a:lnTo>
                    <a:pt x="6771" y="20568"/>
                  </a:lnTo>
                  <a:lnTo>
                    <a:pt x="6543" y="20409"/>
                  </a:lnTo>
                  <a:lnTo>
                    <a:pt x="6302" y="19832"/>
                  </a:lnTo>
                  <a:lnTo>
                    <a:pt x="6047" y="18748"/>
                  </a:lnTo>
                  <a:lnTo>
                    <a:pt x="5718" y="16962"/>
                  </a:lnTo>
                  <a:lnTo>
                    <a:pt x="5416" y="15242"/>
                  </a:lnTo>
                  <a:lnTo>
                    <a:pt x="5136" y="13711"/>
                  </a:lnTo>
                  <a:lnTo>
                    <a:pt x="4876" y="12494"/>
                  </a:lnTo>
                  <a:lnTo>
                    <a:pt x="4633" y="11715"/>
                  </a:lnTo>
                  <a:lnTo>
                    <a:pt x="4404" y="11499"/>
                  </a:lnTo>
                  <a:lnTo>
                    <a:pt x="4185" y="11970"/>
                  </a:lnTo>
                  <a:lnTo>
                    <a:pt x="3974" y="13252"/>
                  </a:lnTo>
                  <a:lnTo>
                    <a:pt x="3767" y="15470"/>
                  </a:lnTo>
                  <a:lnTo>
                    <a:pt x="3562" y="18748"/>
                  </a:lnTo>
                  <a:lnTo>
                    <a:pt x="3408" y="20554"/>
                  </a:lnTo>
                  <a:lnTo>
                    <a:pt x="3219" y="21349"/>
                  </a:lnTo>
                  <a:lnTo>
                    <a:pt x="3002" y="21307"/>
                  </a:lnTo>
                  <a:lnTo>
                    <a:pt x="2762" y="20601"/>
                  </a:lnTo>
                  <a:lnTo>
                    <a:pt x="2502" y="19406"/>
                  </a:lnTo>
                  <a:lnTo>
                    <a:pt x="2230" y="17895"/>
                  </a:lnTo>
                  <a:lnTo>
                    <a:pt x="1948" y="16242"/>
                  </a:lnTo>
                  <a:lnTo>
                    <a:pt x="1663" y="14621"/>
                  </a:lnTo>
                  <a:lnTo>
                    <a:pt x="1380" y="13204"/>
                  </a:lnTo>
                  <a:lnTo>
                    <a:pt x="1104" y="12167"/>
                  </a:lnTo>
                  <a:lnTo>
                    <a:pt x="839" y="11683"/>
                  </a:lnTo>
                  <a:lnTo>
                    <a:pt x="591" y="11925"/>
                  </a:lnTo>
                  <a:lnTo>
                    <a:pt x="365" y="13068"/>
                  </a:lnTo>
                  <a:lnTo>
                    <a:pt x="167" y="15284"/>
                  </a:lnTo>
                  <a:lnTo>
                    <a:pt x="0" y="18748"/>
                  </a:lnTo>
                  <a:lnTo>
                    <a:pt x="0" y="8877"/>
                  </a:lnTo>
                </a:path>
              </a:pathLst>
            </a:custGeom>
            <a:noFill/>
            <a:ln w="33528" cap="flat">
              <a:solidFill>
                <a:srgbClr val="E8703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object 2"/>
          <p:cNvSpPr txBox="1"/>
          <p:nvPr>
            <p:ph type="title"/>
          </p:nvPr>
        </p:nvSpPr>
        <p:spPr>
          <a:xfrm>
            <a:off x="753961" y="1482248"/>
            <a:ext cx="8100061" cy="705872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spc="-100"/>
            </a:lvl1pPr>
          </a:lstStyle>
          <a:p>
            <a:pPr/>
            <a:r>
              <a:t>OUTLINE</a:t>
            </a:r>
          </a:p>
        </p:txBody>
      </p:sp>
      <p:pic>
        <p:nvPicPr>
          <p:cNvPr id="81" name="object 3" descr="object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448" y="2407347"/>
            <a:ext cx="8988553" cy="81591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object 4"/>
          <p:cNvSpPr txBox="1"/>
          <p:nvPr/>
        </p:nvSpPr>
        <p:spPr>
          <a:xfrm>
            <a:off x="753849" y="2654801"/>
            <a:ext cx="3740786" cy="2748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63525" indent="-250825">
              <a:spcBef>
                <a:spcPts val="800"/>
              </a:spcBef>
              <a:buSzPct val="100000"/>
              <a:buFont typeface="Arial"/>
              <a:buChar char="•"/>
              <a:tabLst>
                <a:tab pos="254000" algn="l"/>
              </a:tabLst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Problem</a:t>
            </a:r>
            <a:r>
              <a:rPr spc="-15"/>
              <a:t> </a:t>
            </a:r>
            <a:r>
              <a:rPr spc="-10"/>
              <a:t>Statement</a:t>
            </a:r>
          </a:p>
          <a:p>
            <a:pPr marL="263525" indent="-250825">
              <a:spcBef>
                <a:spcPts val="700"/>
              </a:spcBef>
              <a:buSzPct val="100000"/>
              <a:buFont typeface="Arial"/>
              <a:buChar char="•"/>
              <a:tabLst>
                <a:tab pos="254000" algn="l"/>
              </a:tabLst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Proposed</a:t>
            </a:r>
            <a:r>
              <a:rPr spc="20"/>
              <a:t> </a:t>
            </a:r>
            <a:r>
              <a:rPr spc="-10"/>
              <a:t>System/Solution</a:t>
            </a:r>
          </a:p>
          <a:p>
            <a:pPr marL="263525" indent="-250825">
              <a:spcBef>
                <a:spcPts val="700"/>
              </a:spcBef>
              <a:buSzPct val="100000"/>
              <a:buFont typeface="Arial"/>
              <a:buChar char="•"/>
              <a:tabLst>
                <a:tab pos="254000" algn="l"/>
              </a:tabLst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System</a:t>
            </a:r>
            <a:r>
              <a:rPr spc="-15"/>
              <a:t> </a:t>
            </a:r>
            <a:r>
              <a:t>Development</a:t>
            </a:r>
            <a:r>
              <a:rPr spc="-34"/>
              <a:t> </a:t>
            </a:r>
            <a:r>
              <a:rPr spc="-10"/>
              <a:t>Approach</a:t>
            </a:r>
          </a:p>
          <a:p>
            <a:pPr marL="263525" indent="-250825">
              <a:spcBef>
                <a:spcPts val="700"/>
              </a:spcBef>
              <a:buSzPct val="100000"/>
              <a:buFont typeface="Arial"/>
              <a:buChar char="•"/>
              <a:tabLst>
                <a:tab pos="254000" algn="l"/>
              </a:tabLst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Algorithm</a:t>
            </a:r>
            <a:r>
              <a:rPr spc="5"/>
              <a:t> </a:t>
            </a:r>
            <a:r>
              <a:t>&amp;</a:t>
            </a:r>
            <a:r>
              <a:rPr spc="-10"/>
              <a:t> Deployment</a:t>
            </a:r>
          </a:p>
          <a:p>
            <a:pPr marL="263525" indent="-250825">
              <a:spcBef>
                <a:spcPts val="700"/>
              </a:spcBef>
              <a:buSzPct val="100000"/>
              <a:buFont typeface="Arial"/>
              <a:buChar char="•"/>
              <a:tabLst>
                <a:tab pos="254000" algn="l"/>
              </a:tabLst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Result (Output</a:t>
            </a:r>
            <a:r>
              <a:rPr spc="40"/>
              <a:t> </a:t>
            </a:r>
            <a:r>
              <a:rPr spc="-10"/>
              <a:t>Image)</a:t>
            </a:r>
          </a:p>
          <a:p>
            <a:pPr marL="263525" indent="-250825">
              <a:spcBef>
                <a:spcPts val="700"/>
              </a:spcBef>
              <a:buSzPct val="100000"/>
              <a:buFont typeface="Arial"/>
              <a:buChar char="•"/>
              <a:tabLst>
                <a:tab pos="254000" algn="l"/>
              </a:tabLst>
              <a:defRPr b="1" spc="-10">
                <a:latin typeface="Arial"/>
                <a:ea typeface="Arial"/>
                <a:cs typeface="Arial"/>
                <a:sym typeface="Arial"/>
              </a:defRPr>
            </a:pPr>
            <a:r>
              <a:t>Conclusion</a:t>
            </a:r>
          </a:p>
          <a:p>
            <a:pPr marL="263525" indent="-250825">
              <a:spcBef>
                <a:spcPts val="700"/>
              </a:spcBef>
              <a:buSzPct val="100000"/>
              <a:buFont typeface="Arial"/>
              <a:buChar char="•"/>
              <a:tabLst>
                <a:tab pos="254000" algn="l"/>
              </a:tabLst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Future</a:t>
            </a:r>
            <a:r>
              <a:rPr spc="-5"/>
              <a:t> </a:t>
            </a:r>
            <a:r>
              <a:rPr spc="-20"/>
              <a:t>Scope</a:t>
            </a:r>
          </a:p>
          <a:p>
            <a:pPr marL="263525" indent="-250825">
              <a:spcBef>
                <a:spcPts val="700"/>
              </a:spcBef>
              <a:buSzPct val="100000"/>
              <a:buFont typeface="Arial"/>
              <a:buChar char="•"/>
              <a:tabLst>
                <a:tab pos="254000" algn="l"/>
              </a:tabLst>
              <a:defRPr b="1" spc="-10">
                <a:latin typeface="Arial"/>
                <a:ea typeface="Arial"/>
                <a:cs typeface="Arial"/>
                <a:sym typeface="Arial"/>
              </a:defRPr>
            </a:pPr>
            <a:r>
              <a:t>References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bject 2"/>
          <p:cNvSpPr txBox="1"/>
          <p:nvPr>
            <p:ph type="title"/>
          </p:nvPr>
        </p:nvSpPr>
        <p:spPr>
          <a:xfrm>
            <a:off x="753961" y="1482248"/>
            <a:ext cx="8100061" cy="705872"/>
          </a:xfrm>
          <a:prstGeom prst="rect">
            <a:avLst/>
          </a:prstGeom>
        </p:spPr>
        <p:txBody>
          <a:bodyPr/>
          <a:lstStyle/>
          <a:p>
            <a:pPr indent="12700">
              <a:spcBef>
                <a:spcPts val="100"/>
              </a:spcBef>
            </a:pPr>
            <a:r>
              <a:t>PROBLEM</a:t>
            </a:r>
            <a:r>
              <a:rPr spc="-100"/>
              <a:t> STATEMENT</a:t>
            </a:r>
          </a:p>
        </p:txBody>
      </p:sp>
      <p:pic>
        <p:nvPicPr>
          <p:cNvPr id="85" name="object 3" descr="object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448" y="2407347"/>
            <a:ext cx="8988553" cy="81591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object 4"/>
          <p:cNvSpPr txBox="1"/>
          <p:nvPr/>
        </p:nvSpPr>
        <p:spPr>
          <a:xfrm>
            <a:off x="753877" y="2677046"/>
            <a:ext cx="8411210" cy="22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/>
            </a:pPr>
            <a:r>
              <a:t>This project, titled A Nice Sophisticated Helpful Unique Listener (A.N.S.H.U.L.), explores</a:t>
            </a:r>
          </a:p>
          <a:p>
            <a:pPr>
              <a:defRPr sz="1400"/>
            </a:pPr>
            <a:r>
              <a:t>the automation of routine and non-essential tasks using the Python programming language.</a:t>
            </a:r>
          </a:p>
          <a:p>
            <a:pPr>
              <a:defRPr sz="1400"/>
            </a:pPr>
            <a:r>
              <a:t>A.N.S.H.U.L. is a voice-activated assistant that leverages speech recognition and task</a:t>
            </a:r>
          </a:p>
          <a:p>
            <a:pPr>
              <a:defRPr sz="1400"/>
            </a:pPr>
            <a:r>
              <a:t>automation to streamline various activities, thereby conserving user energy and effort.</a:t>
            </a:r>
            <a:br/>
          </a:p>
          <a:p>
            <a:pPr>
              <a:defRPr sz="1400"/>
            </a:pPr>
            <a:r>
              <a:t>The assistant integrates Python libraries such as pyttsx3 for text-to-speech, speech_recognition</a:t>
            </a:r>
          </a:p>
          <a:p>
            <a:pPr>
              <a:defRPr sz="1400"/>
            </a:pPr>
            <a:r>
              <a:t>for voice input processing, webbrowser for automated internet navigation, and pywhatkit for</a:t>
            </a:r>
          </a:p>
          <a:p>
            <a:pPr>
              <a:defRPr sz="1400"/>
            </a:pPr>
            <a:r>
              <a:t>additional functionality such as WhatsApp message scheduling. This demonstrates Python’s</a:t>
            </a:r>
          </a:p>
          <a:p>
            <a:pPr>
              <a:defRPr sz="1400"/>
            </a:pPr>
            <a:r>
              <a:t>utility in creating accessible, real-time systems capable of precise execution with minimal</a:t>
            </a:r>
          </a:p>
          <a:p>
            <a:pPr>
              <a:defRPr sz="1400"/>
            </a:pPr>
            <a:r>
              <a:t>hardware requirements.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object 2"/>
          <p:cNvSpPr txBox="1"/>
          <p:nvPr>
            <p:ph type="title"/>
          </p:nvPr>
        </p:nvSpPr>
        <p:spPr>
          <a:xfrm>
            <a:off x="753961" y="1482248"/>
            <a:ext cx="8100061" cy="705872"/>
          </a:xfrm>
          <a:prstGeom prst="rect">
            <a:avLst/>
          </a:prstGeom>
        </p:spPr>
        <p:txBody>
          <a:bodyPr/>
          <a:lstStyle/>
          <a:p>
            <a:pPr indent="12700">
              <a:spcBef>
                <a:spcPts val="100"/>
              </a:spcBef>
            </a:pPr>
            <a:r>
              <a:t>PROPOSED</a:t>
            </a:r>
            <a:r>
              <a:rPr spc="-100"/>
              <a:t> SOLUTION</a:t>
            </a:r>
          </a:p>
        </p:txBody>
      </p:sp>
      <p:pic>
        <p:nvPicPr>
          <p:cNvPr id="89" name="object 3" descr="object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448" y="2407347"/>
            <a:ext cx="8988553" cy="81591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object 4"/>
          <p:cNvSpPr txBox="1"/>
          <p:nvPr/>
        </p:nvSpPr>
        <p:spPr>
          <a:xfrm>
            <a:off x="536447" y="2527277"/>
            <a:ext cx="8988554" cy="3395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200"/>
            </a:pPr>
            <a:r>
              <a:t>A.N.S.H.U.L. is specifically tailored for personalized interaction, implementing speech-based commands to</a:t>
            </a:r>
          </a:p>
          <a:p>
            <a:pPr>
              <a:defRPr sz="1200"/>
            </a:pPr>
            <a:r>
              <a:t>execute everyday tasks such as sending messages, retrieving information from the web,</a:t>
            </a:r>
          </a:p>
          <a:p>
            <a:pPr>
              <a:defRPr sz="1200"/>
            </a:pPr>
            <a:r>
              <a:t>providing time and date updates, and launching web-based media. By offering an interactive</a:t>
            </a:r>
          </a:p>
          <a:p>
            <a:pPr>
              <a:defRPr sz="1200"/>
            </a:pPr>
            <a:r>
              <a:t>platform that executes predefined commands with minimal user input, the system addresses the</a:t>
            </a:r>
          </a:p>
          <a:p>
            <a:pPr>
              <a:defRPr sz="1200"/>
            </a:pPr>
            <a:r>
              <a:t>necessity for intuitive, hands-free task management in a wide range of personal and professional</a:t>
            </a:r>
          </a:p>
          <a:p>
            <a:pPr>
              <a:defRPr sz="1200"/>
            </a:pPr>
            <a:r>
              <a:t>settings.</a:t>
            </a:r>
            <a:br/>
          </a:p>
          <a:p>
            <a:pPr>
              <a:defRPr sz="1200"/>
            </a:pPr>
            <a:r>
              <a:t>A.N.S.H.U.L. leverages libraries such as speech_recognition for command acquisition, pyttsx3 for auditory feedback, and pywhatkit for enhanced functionality, including real-time message delivery over social platforms. These libraries not only facilitate the rapid development of a modular architecture but also allow for scalable integration with additional features in future iterations. Python's light</a:t>
            </a:r>
          </a:p>
          <a:p>
            <a:pPr>
              <a:defRPr sz="1200"/>
            </a:pPr>
            <a:r>
              <a:t>hardware requirements make it particularly suitable for real-time systems, allowing A.N.S.H.U.L. to function efficiently across varied computational environments, from personal computers to embedded systems.</a:t>
            </a:r>
          </a:p>
          <a:p>
            <a:pPr>
              <a:defRPr sz="1200"/>
            </a:pPr>
          </a:p>
          <a:p>
            <a:pPr>
              <a:defRPr sz="1200"/>
            </a:pPr>
            <a:r>
              <a:t>The conceptual basis of A.N.S.H.U.L. lies in task automation. By automating routine operations, the system demonstrates how simple commands can be transformed into complex interactions, which are executed in real-time with minimal latency. This project, therefore, contributes to ongoing research in personal automation systems, highlighting Python's capacity to serve as a robust foundation for voice-driven, real-time applications. The assistant’s ability to perform a range of functions without direct manual interaction offers users both time savings and ease of access, promoting a more efficient daily routine.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object 2"/>
          <p:cNvSpPr txBox="1"/>
          <p:nvPr>
            <p:ph type="title"/>
          </p:nvPr>
        </p:nvSpPr>
        <p:spPr>
          <a:xfrm>
            <a:off x="753962" y="1482248"/>
            <a:ext cx="5878830" cy="704216"/>
          </a:xfrm>
          <a:prstGeom prst="rect">
            <a:avLst/>
          </a:prstGeom>
        </p:spPr>
        <p:txBody>
          <a:bodyPr/>
          <a:lstStyle/>
          <a:p>
            <a:pPr indent="12700">
              <a:spcBef>
                <a:spcPts val="100"/>
              </a:spcBef>
              <a:tabLst>
                <a:tab pos="2628900" algn="l"/>
              </a:tabLst>
              <a:defRPr spc="-100"/>
            </a:pPr>
            <a:r>
              <a:t>SYSTEM</a:t>
            </a:r>
            <a:r>
              <a:rPr spc="0"/>
              <a:t>	</a:t>
            </a:r>
            <a:r>
              <a:t>APPROACH</a:t>
            </a:r>
          </a:p>
        </p:txBody>
      </p:sp>
      <p:pic>
        <p:nvPicPr>
          <p:cNvPr id="93" name="object 3" descr="object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448" y="2407347"/>
            <a:ext cx="8988553" cy="8159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object 4"/>
          <p:cNvSpPr txBox="1"/>
          <p:nvPr/>
        </p:nvSpPr>
        <p:spPr>
          <a:xfrm>
            <a:off x="753877" y="2657125"/>
            <a:ext cx="8771123" cy="2703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/>
            </a:pPr>
            <a:r>
              <a:t>1. Speech Recognition: The system listens for user input via microphone, utilizing the</a:t>
            </a:r>
          </a:p>
          <a:p>
            <a:pPr>
              <a:defRPr sz="1400"/>
            </a:pPr>
            <a:r>
              <a:t>speech_recognition library to convert spoken language into text.</a:t>
            </a:r>
            <a:br/>
          </a:p>
          <a:p>
            <a:pPr>
              <a:defRPr sz="1400"/>
            </a:pPr>
            <a:r>
              <a:t>2. Command Processing: Commands are processed by parsing recognized text, which then</a:t>
            </a:r>
          </a:p>
          <a:p>
            <a:pPr>
              <a:defRPr sz="1400"/>
            </a:pPr>
            <a:r>
              <a:t>directs the assistant to execute specific tasks.</a:t>
            </a:r>
            <a:br/>
          </a:p>
          <a:p>
            <a:pPr>
              <a:defRPr sz="1400"/>
            </a:pPr>
            <a:r>
              <a:t>3. Task Execution: Depending on the command, the system utilizes built-in functions, such</a:t>
            </a:r>
          </a:p>
          <a:p>
            <a:pPr>
              <a:defRPr sz="1400"/>
            </a:pPr>
            <a:r>
              <a:t>as sending WhatsApp messages, retrieving data from the web, playing music, or</a:t>
            </a:r>
          </a:p>
          <a:p>
            <a:pPr>
              <a:defRPr sz="1400"/>
            </a:pPr>
            <a:r>
              <a:t>returning to an idle state.</a:t>
            </a:r>
            <a:br/>
          </a:p>
          <a:p>
            <a:pPr>
              <a:defRPr sz="1400"/>
            </a:pPr>
            <a:r>
              <a:t>4. Text-to-Speech (TTS): Using the pyttsx3 library, the assistant provides feedback to the</a:t>
            </a:r>
          </a:p>
          <a:p>
            <a:pPr>
              <a:defRPr sz="1400"/>
            </a:pPr>
            <a:r>
              <a:t>user, enhancing the interactive experience through synthesized voice responses.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object 2"/>
          <p:cNvSpPr txBox="1"/>
          <p:nvPr>
            <p:ph type="title"/>
          </p:nvPr>
        </p:nvSpPr>
        <p:spPr>
          <a:xfrm>
            <a:off x="753961" y="1482248"/>
            <a:ext cx="8100061" cy="705872"/>
          </a:xfrm>
          <a:prstGeom prst="rect">
            <a:avLst/>
          </a:prstGeom>
        </p:spPr>
        <p:txBody>
          <a:bodyPr/>
          <a:lstStyle/>
          <a:p>
            <a:pPr indent="12700">
              <a:spcBef>
                <a:spcPts val="100"/>
              </a:spcBef>
            </a:pPr>
            <a:r>
              <a:t>ALGORITHM</a:t>
            </a:r>
            <a:r>
              <a:rPr spc="-100"/>
              <a:t> </a:t>
            </a:r>
            <a:r>
              <a:t>&amp;</a:t>
            </a:r>
            <a:r>
              <a:rPr spc="-100"/>
              <a:t> DEPLOYMENT</a:t>
            </a:r>
          </a:p>
        </p:txBody>
      </p:sp>
      <p:pic>
        <p:nvPicPr>
          <p:cNvPr id="97" name="object 3" descr="object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448" y="2407347"/>
            <a:ext cx="8988553" cy="81591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object 4"/>
          <p:cNvSpPr txBox="1"/>
          <p:nvPr/>
        </p:nvSpPr>
        <p:spPr>
          <a:xfrm>
            <a:off x="536447" y="2604134"/>
            <a:ext cx="8988554" cy="3511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600"/>
            </a:pPr>
            <a:r>
              <a:t>The system architecture of A.N.S.H.U.L. follows a modular design consisting of three core</a:t>
            </a:r>
          </a:p>
          <a:p>
            <a:pPr>
              <a:defRPr sz="1600"/>
            </a:pPr>
            <a:r>
              <a:t>components:</a:t>
            </a:r>
            <a:br/>
          </a:p>
          <a:p>
            <a:pPr>
              <a:defRPr sz="1600"/>
            </a:pPr>
            <a:r>
              <a:t>• Input Module: This module uses a microphone to capture and transcribe speech input.</a:t>
            </a:r>
            <a:br/>
          </a:p>
          <a:p>
            <a:pPr>
              <a:defRPr sz="1600"/>
            </a:pPr>
            <a:r>
              <a:t>• Processing Module: Here, the recognized text is interpreted, and corresponding</a:t>
            </a:r>
          </a:p>
          <a:p>
            <a:pPr>
              <a:defRPr sz="1600"/>
            </a:pPr>
            <a:r>
              <a:t>commands are matched and processed.</a:t>
            </a:r>
            <a:br/>
          </a:p>
          <a:p>
            <a:pPr>
              <a:defRPr sz="1600"/>
            </a:pPr>
            <a:r>
              <a:t>• Output Module: Responsible for both task execution and auditory feedback, this module</a:t>
            </a:r>
          </a:p>
          <a:p>
            <a:pPr>
              <a:defRPr sz="1600"/>
            </a:pPr>
            <a:r>
              <a:t>returns the results of executed commands to the user via text-to-speech responses or</a:t>
            </a:r>
          </a:p>
          <a:p>
            <a:pPr>
              <a:defRPr sz="1600"/>
            </a:pPr>
            <a:r>
              <a:t>visual feedback.</a:t>
            </a:r>
            <a:br/>
          </a:p>
          <a:p>
            <a:pPr>
              <a:defRPr sz="1600"/>
            </a:pPr>
            <a:r>
              <a:t>The system operates in a loop where each module is invoked in sequence, allowing for</a:t>
            </a:r>
          </a:p>
          <a:p>
            <a:pPr>
              <a:defRPr sz="1600"/>
            </a:pPr>
            <a:r>
              <a:t>continuous command recognition and task execution.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object 2"/>
          <p:cNvSpPr txBox="1"/>
          <p:nvPr>
            <p:ph type="title"/>
          </p:nvPr>
        </p:nvSpPr>
        <p:spPr>
          <a:xfrm>
            <a:off x="755341" y="1483906"/>
            <a:ext cx="2242822" cy="704216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spc="-100"/>
            </a:lvl1pPr>
          </a:lstStyle>
          <a:p>
            <a:pPr/>
            <a:r>
              <a:t>RESULT</a:t>
            </a:r>
          </a:p>
        </p:txBody>
      </p:sp>
      <p:pic>
        <p:nvPicPr>
          <p:cNvPr id="101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341" y="2188121"/>
            <a:ext cx="3745981" cy="5025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Picture 10" descr="Pictur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75306" y="2188119"/>
            <a:ext cx="4873688" cy="44412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object 2"/>
          <p:cNvSpPr txBox="1"/>
          <p:nvPr>
            <p:ph type="title"/>
          </p:nvPr>
        </p:nvSpPr>
        <p:spPr>
          <a:xfrm>
            <a:off x="753961" y="1482248"/>
            <a:ext cx="8100061" cy="705872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spc="-100"/>
            </a:lvl1pPr>
          </a:lstStyle>
          <a:p>
            <a:pPr/>
            <a:r>
              <a:t>CONCLUSION</a:t>
            </a:r>
          </a:p>
        </p:txBody>
      </p:sp>
      <p:pic>
        <p:nvPicPr>
          <p:cNvPr id="105" name="object 3" descr="object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448" y="2407347"/>
            <a:ext cx="8988553" cy="81591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object 4"/>
          <p:cNvSpPr txBox="1"/>
          <p:nvPr/>
        </p:nvSpPr>
        <p:spPr>
          <a:xfrm>
            <a:off x="559333" y="2723492"/>
            <a:ext cx="8965667" cy="1103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/>
            </a:pPr>
            <a:r>
              <a:t>A.N.S.H.U.L. highlights Python’s potential in the field of task automation and real-time user</a:t>
            </a:r>
          </a:p>
          <a:p>
            <a:pPr>
              <a:defRPr sz="1400"/>
            </a:pPr>
            <a:r>
              <a:t>interaction. By executing routine tasks based on voice commands, A.N.S.H.U.L. provides a user friendly</a:t>
            </a:r>
          </a:p>
          <a:p>
            <a:pPr>
              <a:defRPr sz="1400"/>
            </a:pPr>
            <a:r>
              <a:t>solution that minimizes manual input, enabling a more efficient workflow. The system</a:t>
            </a:r>
          </a:p>
          <a:p>
            <a:pPr>
              <a:defRPr sz="1400"/>
            </a:pPr>
            <a:r>
              <a:t>underscores the viability of Python for building robust, interactive task managers that are both</a:t>
            </a:r>
          </a:p>
          <a:p>
            <a:pPr>
              <a:defRPr sz="1400"/>
            </a:pPr>
            <a:r>
              <a:t>resource-efficient and highly functional.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object 2"/>
          <p:cNvSpPr txBox="1"/>
          <p:nvPr>
            <p:ph type="title"/>
          </p:nvPr>
        </p:nvSpPr>
        <p:spPr>
          <a:xfrm>
            <a:off x="753961" y="1482248"/>
            <a:ext cx="8100061" cy="705872"/>
          </a:xfrm>
          <a:prstGeom prst="rect">
            <a:avLst/>
          </a:prstGeom>
        </p:spPr>
        <p:txBody>
          <a:bodyPr/>
          <a:lstStyle/>
          <a:p>
            <a:pPr indent="12700">
              <a:spcBef>
                <a:spcPts val="100"/>
              </a:spcBef>
            </a:pPr>
            <a:r>
              <a:t>FUTURE </a:t>
            </a:r>
            <a:r>
              <a:rPr spc="-100"/>
              <a:t>SCOPE</a:t>
            </a:r>
          </a:p>
        </p:txBody>
      </p:sp>
      <p:pic>
        <p:nvPicPr>
          <p:cNvPr id="109" name="object 3" descr="object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448" y="2407347"/>
            <a:ext cx="8988553" cy="81591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object 4"/>
          <p:cNvSpPr txBox="1"/>
          <p:nvPr/>
        </p:nvSpPr>
        <p:spPr>
          <a:xfrm>
            <a:off x="536447" y="2604770"/>
            <a:ext cx="9140954" cy="2870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/>
            <a:r>
              <a:t>Future work on A.N.S.H.U.L. could focus on:</a:t>
            </a:r>
            <a:br/>
          </a:p>
          <a:p>
            <a:pPr/>
            <a:r>
              <a:t>• Enhanced Speech Recognition: Integrating noise-cancellation algorithms to improve</a:t>
            </a:r>
          </a:p>
          <a:p>
            <a:pPr/>
            <a:r>
              <a:t>recognition in diverse environments.</a:t>
            </a:r>
            <a:br/>
          </a:p>
          <a:p>
            <a:pPr/>
            <a:r>
              <a:t>• Machine Learning Integration: Adding a learning layer to adapt responses based on</a:t>
            </a:r>
          </a:p>
          <a:p>
            <a:pPr/>
            <a:r>
              <a:t>user preferences.</a:t>
            </a:r>
            <a:br/>
          </a:p>
          <a:p>
            <a:pPr/>
            <a:r>
              <a:t>• Smart Home Integration: Extending functionality to include IOT device control, thereby</a:t>
            </a:r>
          </a:p>
          <a:p>
            <a:pPr/>
            <a:r>
              <a:t>transforming A.N.S.H.U.L. into a smart home assistant.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